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4662"/>
  </p:normalViewPr>
  <p:slideViewPr>
    <p:cSldViewPr snapToGrid="0" snapToObjects="1">
      <p:cViewPr>
        <p:scale>
          <a:sx n="117" d="100"/>
          <a:sy n="117" d="100"/>
        </p:scale>
        <p:origin x="-1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jwhite@paintcreek.esc14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3EDBF2-9997-2B4C-8BD5-E2D038AFAA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>
                <a:latin typeface="Andale Mono" panose="020B0509000000000004" pitchFamily="49" charset="0"/>
              </a:rPr>
              <a:t>Paint Creek </a:t>
            </a:r>
            <a:br>
              <a:rPr lang="en-US" sz="4400" dirty="0">
                <a:latin typeface="Andale Mono" panose="020B0509000000000004" pitchFamily="49" charset="0"/>
              </a:rPr>
            </a:br>
            <a:r>
              <a:rPr lang="en-US" sz="3200" dirty="0">
                <a:latin typeface="Andale Mono" panose="020B0509000000000004" pitchFamily="49" charset="0"/>
              </a:rPr>
              <a:t>Independent School district</a:t>
            </a:r>
            <a:br>
              <a:rPr lang="en-US" sz="3200" dirty="0">
                <a:latin typeface="Andale Mono" panose="020B0509000000000004" pitchFamily="49" charset="0"/>
              </a:rPr>
            </a:br>
            <a:r>
              <a:rPr lang="en-US" sz="3200" dirty="0">
                <a:latin typeface="Andale Mono" panose="020B0509000000000004" pitchFamily="49" charset="0"/>
              </a:rPr>
              <a:t> </a:t>
            </a:r>
            <a:r>
              <a:rPr lang="en-US" sz="4400" dirty="0">
                <a:latin typeface="Andale Mono" panose="020B0509000000000004" pitchFamily="49" charset="0"/>
              </a:rPr>
              <a:t/>
            </a:r>
            <a:br>
              <a:rPr lang="en-US" sz="4400" dirty="0">
                <a:latin typeface="Andale Mono" panose="020B0509000000000004" pitchFamily="49" charset="0"/>
              </a:rPr>
            </a:br>
            <a:r>
              <a:rPr lang="en-US" sz="4400" dirty="0">
                <a:latin typeface="Bradley Hand" pitchFamily="2" charset="77"/>
                <a:ea typeface="Ayuthaya" pitchFamily="2" charset="-34"/>
                <a:cs typeface="Ayuthaya" pitchFamily="2" charset="-34"/>
              </a:rPr>
              <a:t>Gt Awareness for parents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0A40FF-C4EF-E844-8E10-15C4057669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 Jennifer white</a:t>
            </a:r>
          </a:p>
          <a:p>
            <a:pPr algn="ctr"/>
            <a:r>
              <a:rPr lang="en-US"/>
              <a:t>GT Coordinator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42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B04CE-759B-0544-81E4-F3E9D9219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Paint creek </a:t>
            </a:r>
            <a:r>
              <a:rPr lang="en-US" dirty="0" err="1"/>
              <a:t>isd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DD7302-0876-6141-861B-A9F940BFC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GT Coordinator</a:t>
            </a:r>
          </a:p>
          <a:p>
            <a:pPr marL="0" indent="0" algn="ctr">
              <a:buNone/>
            </a:pPr>
            <a:r>
              <a:rPr lang="en-US" dirty="0"/>
              <a:t>Jennifer White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jwhite@paintcreek.esc14.net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940-864-2868</a:t>
            </a:r>
          </a:p>
        </p:txBody>
      </p:sp>
    </p:spTree>
    <p:extLst>
      <p:ext uri="{BB962C8B-B14F-4D97-AF65-F5344CB8AC3E}">
        <p14:creationId xmlns:p14="http://schemas.microsoft.com/office/powerpoint/2010/main" val="1986751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57EFBF-E4D5-C347-B977-CA63A1762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What is gifted and talented?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529A85-66F4-914B-AB66-3D4C2DDF2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Texas Education Agency defines a gifted/talented student as a child who performs at or shows the potential for performing at a remarkably high level of accomplishment when compared to others of the same age, experience, or environment and who</a:t>
            </a:r>
          </a:p>
          <a:p>
            <a:r>
              <a:rPr lang="en-US" dirty="0"/>
              <a:t>exhibits high performance capability in an intellectual, creative, or artistic area;</a:t>
            </a:r>
          </a:p>
          <a:p>
            <a:r>
              <a:rPr lang="en-US" dirty="0"/>
              <a:t>possesses an unusual capacity for leadership; or</a:t>
            </a:r>
          </a:p>
          <a:p>
            <a:r>
              <a:rPr lang="en-US" dirty="0"/>
              <a:t>excels in a specific academic field. (Texas Education Code 29.121)</a:t>
            </a:r>
          </a:p>
        </p:txBody>
      </p:sp>
    </p:spTree>
    <p:extLst>
      <p:ext uri="{BB962C8B-B14F-4D97-AF65-F5344CB8AC3E}">
        <p14:creationId xmlns:p14="http://schemas.microsoft.com/office/powerpoint/2010/main" val="504506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B54908-C64D-B847-92F6-079E6C428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gifted and talented?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215C93-EBDA-7144-9282-4B3D7B1F0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According to the </a:t>
            </a:r>
            <a:r>
              <a:rPr lang="en-US" i="1" dirty="0"/>
              <a:t>National Association for Gifted Children, </a:t>
            </a:r>
            <a:r>
              <a:rPr lang="en-US" dirty="0"/>
              <a:t>students with gifts and talents:</a:t>
            </a:r>
          </a:p>
          <a:p>
            <a:r>
              <a:rPr lang="en-US" dirty="0"/>
              <a:t>Come from all racial, ethnic, and cultural populations, as well as all economic strata.</a:t>
            </a:r>
          </a:p>
          <a:p>
            <a:r>
              <a:rPr lang="en-US" dirty="0"/>
              <a:t>Require sufficient access to appropriate learning opportunities to realize their potential.</a:t>
            </a:r>
          </a:p>
          <a:p>
            <a:r>
              <a:rPr lang="en-US" dirty="0"/>
              <a:t>Can have learning and processing disorders that require specialized intervention and accommodation.</a:t>
            </a:r>
          </a:p>
          <a:p>
            <a:r>
              <a:rPr lang="en-US" dirty="0"/>
              <a:t>Need support and guidance to develop socially and emotionally as well as in their areas of talent.</a:t>
            </a:r>
          </a:p>
          <a:p>
            <a:r>
              <a:rPr lang="en-US" dirty="0"/>
              <a:t>Require varied services based on their changing needs.</a:t>
            </a:r>
          </a:p>
        </p:txBody>
      </p:sp>
    </p:spTree>
    <p:extLst>
      <p:ext uri="{BB962C8B-B14F-4D97-AF65-F5344CB8AC3E}">
        <p14:creationId xmlns:p14="http://schemas.microsoft.com/office/powerpoint/2010/main" val="472721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A31654-8BBE-5C47-A880-7D4B7D226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Overview of g/t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3A1B98-F64A-BE4F-B37D-63841FCD5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The focus of an advanced level program is to:</a:t>
            </a:r>
          </a:p>
          <a:p>
            <a:r>
              <a:rPr lang="en-US" dirty="0"/>
              <a:t>Routinely determine student needs, interests, and abilities.</a:t>
            </a:r>
          </a:p>
          <a:p>
            <a:r>
              <a:rPr lang="en-US" dirty="0"/>
              <a:t>Differentiate instruction with respect to content, process, product, and learning environment.</a:t>
            </a:r>
          </a:p>
          <a:p>
            <a:r>
              <a:rPr lang="en-US" dirty="0"/>
              <a:t>Offer cross-curricular opportunities through integrated academic and real-world connections with problem solving experiences.</a:t>
            </a:r>
          </a:p>
        </p:txBody>
      </p:sp>
    </p:spTree>
    <p:extLst>
      <p:ext uri="{BB962C8B-B14F-4D97-AF65-F5344CB8AC3E}">
        <p14:creationId xmlns:p14="http://schemas.microsoft.com/office/powerpoint/2010/main" val="2597071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AE0AB9-E004-FE41-B585-9A43FFE26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Overview of g/t services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3ED75B-698B-4449-AEEE-0618C193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Offer opportunities for collaborative research and independent study.</a:t>
            </a:r>
          </a:p>
          <a:p>
            <a:r>
              <a:rPr lang="en-US" dirty="0"/>
              <a:t>Operate intentionally within the application, analysis, evaluation, and synthesis levels of Bloom’s Taxonomy.</a:t>
            </a:r>
          </a:p>
          <a:p>
            <a:r>
              <a:rPr lang="en-US" dirty="0"/>
              <a:t>Utilize technology as a resource, productivity, and communication tool.</a:t>
            </a:r>
          </a:p>
        </p:txBody>
      </p:sp>
    </p:spTree>
    <p:extLst>
      <p:ext uri="{BB962C8B-B14F-4D97-AF65-F5344CB8AC3E}">
        <p14:creationId xmlns:p14="http://schemas.microsoft.com/office/powerpoint/2010/main" val="935303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370435-3BB8-2947-83E9-D295341D8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Identification and assessment procedures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3F4138-C6BA-4147-8582-7BDDE061D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/>
          <a:lstStyle/>
          <a:p>
            <a:r>
              <a:rPr lang="en-US" dirty="0"/>
              <a:t>Students may be referred for the gifted and talented program by teachers, counselors, administrators, parents, or other interested persons.</a:t>
            </a:r>
          </a:p>
          <a:p>
            <a:r>
              <a:rPr lang="en-US" dirty="0"/>
              <a:t>The referral window for the 2021-2022 school year is from January 28 through February 11, 2022.  </a:t>
            </a:r>
          </a:p>
          <a:p>
            <a:r>
              <a:rPr lang="en-US" dirty="0"/>
              <a:t>Referral forms are available in the front office at Paint Creek ISD.</a:t>
            </a:r>
          </a:p>
          <a:p>
            <a:r>
              <a:rPr lang="en-US" dirty="0"/>
              <a:t>Students referred will be screened to determine their eligibility for GT services. The screening consists of a collection of quantitative data (a continuum of 3 assessments) and qualitative data. </a:t>
            </a:r>
          </a:p>
        </p:txBody>
      </p:sp>
    </p:spTree>
    <p:extLst>
      <p:ext uri="{BB962C8B-B14F-4D97-AF65-F5344CB8AC3E}">
        <p14:creationId xmlns:p14="http://schemas.microsoft.com/office/powerpoint/2010/main" val="2463278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261EBF-1AFC-EB42-9878-F25FD0714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GT assessment continuum </a:t>
            </a:r>
            <a:br>
              <a:rPr lang="en-US" dirty="0"/>
            </a:br>
            <a:r>
              <a:rPr lang="en-US" sz="2400" dirty="0"/>
              <a:t>quantitative measures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225ED4-C89E-E343-BA0B-6DD052803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CoGAT</a:t>
            </a:r>
            <a:r>
              <a:rPr lang="en-US" i="1" dirty="0"/>
              <a:t> </a:t>
            </a:r>
            <a:r>
              <a:rPr lang="en-US" dirty="0"/>
              <a:t>(Nonverbal Assessment) – measures a student’s reasoning abilities through the use of visuals/pictures. </a:t>
            </a:r>
            <a:r>
              <a:rPr lang="en-US" dirty="0" err="1"/>
              <a:t>CoGAT</a:t>
            </a:r>
            <a:r>
              <a:rPr lang="en-US" dirty="0"/>
              <a:t> is given online and proctored by the district’s GT Coordinator.</a:t>
            </a:r>
          </a:p>
          <a:p>
            <a:r>
              <a:rPr lang="en-US" i="1" dirty="0"/>
              <a:t>Iowa </a:t>
            </a:r>
            <a:r>
              <a:rPr lang="en-US" dirty="0"/>
              <a:t>Test of Basic Skills (or </a:t>
            </a:r>
            <a:r>
              <a:rPr lang="en-US" i="1" dirty="0" err="1"/>
              <a:t>Logramos</a:t>
            </a:r>
            <a:r>
              <a:rPr lang="en-US" i="1" dirty="0"/>
              <a:t> for Spanish-speakers)</a:t>
            </a:r>
            <a:r>
              <a:rPr lang="en-US" dirty="0"/>
              <a:t> – a standardized achievement test that measures what a student has learned. This test is also online and proctored by the district’s GT Coordinator.</a:t>
            </a:r>
          </a:p>
          <a:p>
            <a:r>
              <a:rPr lang="en-US" i="1" dirty="0"/>
              <a:t>Torrance Test of Creativity – </a:t>
            </a:r>
            <a:r>
              <a:rPr lang="en-US" dirty="0"/>
              <a:t>a creativity assessment given in a face-to-face setting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62799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17EB67-C388-8049-BE7F-5DEF9B5A1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Qualitative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A80703-8C10-E942-995E-9198D70A8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part of the screening looks for input from those who know the student:</a:t>
            </a:r>
          </a:p>
          <a:p>
            <a:r>
              <a:rPr lang="en-US" dirty="0"/>
              <a:t>Parent Inventory and Consent to Test</a:t>
            </a:r>
          </a:p>
          <a:p>
            <a:r>
              <a:rPr lang="en-US" dirty="0"/>
              <a:t>Teacher Inventory</a:t>
            </a:r>
          </a:p>
          <a:p>
            <a:r>
              <a:rPr lang="en-US" dirty="0"/>
              <a:t>Student Product </a:t>
            </a:r>
          </a:p>
        </p:txBody>
      </p:sp>
    </p:spTree>
    <p:extLst>
      <p:ext uri="{BB962C8B-B14F-4D97-AF65-F5344CB8AC3E}">
        <p14:creationId xmlns:p14="http://schemas.microsoft.com/office/powerpoint/2010/main" val="365758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56B322-F571-2445-8C93-063519896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Committee decision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AF2026-B10C-774A-8002-7AD07305C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district’s GT Committee will meet after all screening is complete.</a:t>
            </a:r>
          </a:p>
          <a:p>
            <a:r>
              <a:rPr lang="en-US" dirty="0"/>
              <a:t>Letters will be sent home notifying parents of the results of the identification process.</a:t>
            </a:r>
          </a:p>
          <a:p>
            <a:r>
              <a:rPr lang="en-US" dirty="0"/>
              <a:t>Students identified (1</a:t>
            </a:r>
            <a:r>
              <a:rPr lang="en-US" baseline="30000" dirty="0"/>
              <a:t>st</a:t>
            </a:r>
            <a:r>
              <a:rPr lang="en-US" dirty="0"/>
              <a:t>-12</a:t>
            </a:r>
            <a:r>
              <a:rPr lang="en-US" baseline="30000" dirty="0"/>
              <a:t>th</a:t>
            </a:r>
            <a:r>
              <a:rPr lang="en-US" dirty="0"/>
              <a:t> grades) will start receiving gifted services beginning in August of the 2022-2023 school year.  Kindergarten students identified will start services in March 2022.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35739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4283</TotalTime>
  <Words>544</Words>
  <Application>Microsoft Office PowerPoint</Application>
  <PresentationFormat>Custom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Gallery</vt:lpstr>
      <vt:lpstr>Paint Creek  Independent School district   Gt Awareness for parents</vt:lpstr>
      <vt:lpstr>What is gifted and talented?</vt:lpstr>
      <vt:lpstr>Why gifted and talented?</vt:lpstr>
      <vt:lpstr>Overview of g/t services</vt:lpstr>
      <vt:lpstr>Overview of g/t services </vt:lpstr>
      <vt:lpstr>Identification and assessment procedures</vt:lpstr>
      <vt:lpstr>GT assessment continuum  quantitative measures</vt:lpstr>
      <vt:lpstr>Qualitative measures</vt:lpstr>
      <vt:lpstr>Committee decision</vt:lpstr>
      <vt:lpstr>Paint creek isd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Paint Creek  Independent School district   Gt Awareness for parents</dc:title>
  <dc:creator>jenzz72@yahoo.com</dc:creator>
  <cp:lastModifiedBy>Emily Olson</cp:lastModifiedBy>
  <cp:revision>4</cp:revision>
  <cp:lastPrinted>2022-01-24T22:07:18Z</cp:lastPrinted>
  <dcterms:created xsi:type="dcterms:W3CDTF">2022-01-24T20:28:14Z</dcterms:created>
  <dcterms:modified xsi:type="dcterms:W3CDTF">2022-01-31T17:49:18Z</dcterms:modified>
</cp:coreProperties>
</file>